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imo" panose="020B0604020202020204" charset="0"/>
      <p:regular r:id="rId12"/>
    </p:embeddedFont>
    <p:embeddedFont>
      <p:font typeface="DejaVu Sans Bold" panose="020B0604020202020204" charset="0"/>
      <p:regular r:id="rId13"/>
    </p:embeddedFont>
    <p:embeddedFont>
      <p:font typeface="DejaVu Serif" panose="020B0604020202020204" charset="0"/>
      <p:regular r:id="rId14"/>
    </p:embeddedFont>
    <p:embeddedFont>
      <p:font typeface="DejaVu Serif Bold" panose="020B0604020202020204" charset="0"/>
      <p:regular r:id="rId15"/>
    </p:embeddedFont>
    <p:embeddedFont>
      <p:font typeface="Open Sauce" panose="020B0604020202020204" charset="0"/>
      <p:regular r:id="rId16"/>
    </p:embeddedFont>
    <p:embeddedFont>
      <p:font typeface="Open Sauce Bold" panose="020B0604020202020204" charset="0"/>
      <p:regular r:id="rId17"/>
    </p:embeddedFont>
    <p:embeddedFont>
      <p:font typeface="Open Sauce Italics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20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ython_(programming_language)" TargetMode="External"/><Relationship Id="rId3" Type="http://schemas.openxmlformats.org/officeDocument/2006/relationships/image" Target="../media/image23.png"/><Relationship Id="rId7" Type="http://schemas.openxmlformats.org/officeDocument/2006/relationships/hyperlink" Target="https://en.wikipedia.org/wiki/History_of_Python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4.svg"/><Relationship Id="rId9" Type="http://schemas.openxmlformats.org/officeDocument/2006/relationships/hyperlink" Target="https://www.geeksforgeeks.org/history-of-pytho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9091" y="7852933"/>
            <a:ext cx="7315200" cy="2154659"/>
          </a:xfrm>
          <a:custGeom>
            <a:avLst/>
            <a:gdLst/>
            <a:ahLst/>
            <a:cxnLst/>
            <a:rect l="l" t="t" r="r" b="b"/>
            <a:pathLst>
              <a:path w="7315200" h="2154659">
                <a:moveTo>
                  <a:pt x="0" y="0"/>
                </a:moveTo>
                <a:lnTo>
                  <a:pt x="7315200" y="0"/>
                </a:lnTo>
                <a:lnTo>
                  <a:pt x="7315200" y="2154659"/>
                </a:lnTo>
                <a:lnTo>
                  <a:pt x="0" y="21546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674231" y="182305"/>
            <a:ext cx="1133895" cy="1127710"/>
          </a:xfrm>
          <a:custGeom>
            <a:avLst/>
            <a:gdLst/>
            <a:ahLst/>
            <a:cxnLst/>
            <a:rect l="l" t="t" r="r" b="b"/>
            <a:pathLst>
              <a:path w="1133895" h="1127710">
                <a:moveTo>
                  <a:pt x="0" y="0"/>
                </a:moveTo>
                <a:lnTo>
                  <a:pt x="1133894" y="0"/>
                </a:lnTo>
                <a:lnTo>
                  <a:pt x="1133894" y="1127710"/>
                </a:lnTo>
                <a:lnTo>
                  <a:pt x="0" y="11277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425514" y="5143500"/>
            <a:ext cx="8862486" cy="4985149"/>
          </a:xfrm>
          <a:custGeom>
            <a:avLst/>
            <a:gdLst/>
            <a:ahLst/>
            <a:cxnLst/>
            <a:rect l="l" t="t" r="r" b="b"/>
            <a:pathLst>
              <a:path w="8862486" h="4985149">
                <a:moveTo>
                  <a:pt x="0" y="0"/>
                </a:moveTo>
                <a:lnTo>
                  <a:pt x="8862486" y="0"/>
                </a:lnTo>
                <a:lnTo>
                  <a:pt x="8862486" y="4985149"/>
                </a:lnTo>
                <a:lnTo>
                  <a:pt x="0" y="49851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46370" y="669960"/>
            <a:ext cx="15727861" cy="6417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709"/>
              </a:lnSpc>
            </a:pPr>
            <a:r>
              <a:rPr lang="en-US" sz="7469" spc="-276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Topic: PYTHON  PROGRAMMING </a:t>
            </a:r>
          </a:p>
          <a:p>
            <a:pPr algn="just">
              <a:lnSpc>
                <a:spcPts val="9709"/>
              </a:lnSpc>
            </a:pPr>
            <a:endParaRPr lang="en-US" sz="7469" spc="-276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just">
              <a:lnSpc>
                <a:spcPts val="8799"/>
              </a:lnSpc>
            </a:pPr>
            <a:r>
              <a:rPr lang="en-US" sz="6769" spc="-25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Presented by: RITAM MONDAL</a:t>
            </a:r>
          </a:p>
          <a:p>
            <a:pPr algn="just">
              <a:lnSpc>
                <a:spcPts val="4769"/>
              </a:lnSpc>
            </a:pPr>
            <a:r>
              <a:rPr lang="en-US" sz="3669" i="1" spc="-135" dirty="0">
                <a:solidFill>
                  <a:srgbClr val="FFFFFF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python intern at Vault of Codes</a:t>
            </a:r>
          </a:p>
          <a:p>
            <a:pPr algn="just">
              <a:lnSpc>
                <a:spcPts val="4769"/>
              </a:lnSpc>
            </a:pPr>
            <a:endParaRPr lang="en-US" sz="3669" i="1" spc="-135" dirty="0">
              <a:solidFill>
                <a:srgbClr val="FFFFFF"/>
              </a:solidFill>
              <a:latin typeface="Open Sauce Italics"/>
              <a:ea typeface="Open Sauce Italics"/>
              <a:cs typeface="Open Sauce Italics"/>
              <a:sym typeface="Open Sauce Italics"/>
            </a:endParaRPr>
          </a:p>
          <a:p>
            <a:pPr algn="just">
              <a:lnSpc>
                <a:spcPts val="6589"/>
              </a:lnSpc>
            </a:pPr>
            <a:r>
              <a:rPr lang="en-US" sz="5069" spc="-187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(Assignment 1, task 2)</a:t>
            </a:r>
          </a:p>
          <a:p>
            <a:pPr algn="just">
              <a:lnSpc>
                <a:spcPts val="6459"/>
              </a:lnSpc>
            </a:pPr>
            <a:r>
              <a:rPr lang="en-US" sz="4969" spc="-183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Date: 7th June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92353" y="272345"/>
            <a:ext cx="1133895" cy="1127710"/>
          </a:xfrm>
          <a:custGeom>
            <a:avLst/>
            <a:gdLst/>
            <a:ahLst/>
            <a:cxnLst/>
            <a:rect l="l" t="t" r="r" b="b"/>
            <a:pathLst>
              <a:path w="1133895" h="1127710">
                <a:moveTo>
                  <a:pt x="0" y="0"/>
                </a:moveTo>
                <a:lnTo>
                  <a:pt x="1133894" y="0"/>
                </a:lnTo>
                <a:lnTo>
                  <a:pt x="1133894" y="1127710"/>
                </a:lnTo>
                <a:lnTo>
                  <a:pt x="0" y="11277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832" y="-8429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343415" y="-27012"/>
            <a:ext cx="1714462" cy="1701993"/>
          </a:xfrm>
          <a:custGeom>
            <a:avLst/>
            <a:gdLst/>
            <a:ahLst/>
            <a:cxnLst/>
            <a:rect l="l" t="t" r="r" b="b"/>
            <a:pathLst>
              <a:path w="1714462" h="1701993">
                <a:moveTo>
                  <a:pt x="0" y="0"/>
                </a:moveTo>
                <a:lnTo>
                  <a:pt x="1714462" y="0"/>
                </a:lnTo>
                <a:lnTo>
                  <a:pt x="1714462" y="1701992"/>
                </a:lnTo>
                <a:lnTo>
                  <a:pt x="0" y="17019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674231" y="182305"/>
            <a:ext cx="1133895" cy="1127710"/>
          </a:xfrm>
          <a:custGeom>
            <a:avLst/>
            <a:gdLst/>
            <a:ahLst/>
            <a:cxnLst/>
            <a:rect l="l" t="t" r="r" b="b"/>
            <a:pathLst>
              <a:path w="1133895" h="1127710">
                <a:moveTo>
                  <a:pt x="0" y="0"/>
                </a:moveTo>
                <a:lnTo>
                  <a:pt x="1133894" y="0"/>
                </a:lnTo>
                <a:lnTo>
                  <a:pt x="1133894" y="1127710"/>
                </a:lnTo>
                <a:lnTo>
                  <a:pt x="0" y="11277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" name="TextBox 5"/>
          <p:cNvSpPr txBox="1"/>
          <p:nvPr/>
        </p:nvSpPr>
        <p:spPr>
          <a:xfrm>
            <a:off x="2191483" y="923925"/>
            <a:ext cx="13905035" cy="1511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3"/>
              </a:lnSpc>
            </a:pPr>
            <a:r>
              <a:rPr lang="en-US" sz="9233" spc="-341" dirty="0">
                <a:solidFill>
                  <a:srgbClr val="FFFFFF"/>
                </a:solidFill>
                <a:latin typeface="DejaVu Serif"/>
                <a:ea typeface="DejaVu Serif"/>
                <a:cs typeface="DejaVu Serif"/>
                <a:sym typeface="DejaVu Serif"/>
              </a:rPr>
              <a:t>Introduction to Python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31724" y="2927318"/>
            <a:ext cx="10681217" cy="4934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6234" lvl="1" indent="-403117" algn="l">
              <a:lnSpc>
                <a:spcPts val="4854"/>
              </a:lnSpc>
              <a:buFont typeface="Arial"/>
              <a:buChar char="•"/>
            </a:pPr>
            <a:r>
              <a:rPr lang="en-US" sz="3734" spc="-138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Python is a high-level, interpreted programming language.</a:t>
            </a:r>
          </a:p>
          <a:p>
            <a:pPr marL="806234" lvl="1" indent="-403117" algn="l">
              <a:lnSpc>
                <a:spcPts val="4854"/>
              </a:lnSpc>
              <a:buFont typeface="Arial"/>
              <a:buChar char="•"/>
            </a:pPr>
            <a:r>
              <a:rPr lang="en-US" sz="3734" spc="-138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Known for its readability and simplicity.</a:t>
            </a:r>
          </a:p>
          <a:p>
            <a:pPr marL="806234" lvl="1" indent="-403117" algn="l">
              <a:lnSpc>
                <a:spcPts val="4854"/>
              </a:lnSpc>
              <a:buFont typeface="Arial"/>
              <a:buChar char="•"/>
            </a:pPr>
            <a:r>
              <a:rPr lang="en-US" sz="3734" spc="-138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Widely used in web development, data science, AI, machine learning, automation, etc.</a:t>
            </a:r>
          </a:p>
          <a:p>
            <a:pPr marL="806234" lvl="1" indent="-403117" algn="l">
              <a:lnSpc>
                <a:spcPts val="4854"/>
              </a:lnSpc>
              <a:buFont typeface="Arial"/>
              <a:buChar char="•"/>
            </a:pPr>
            <a:r>
              <a:rPr lang="en-US" sz="3734" spc="-138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Supports object-oriented programming (OOP) principles.</a:t>
            </a:r>
          </a:p>
          <a:p>
            <a:pPr marL="806234" lvl="1" indent="-403117" algn="l">
              <a:lnSpc>
                <a:spcPts val="4854"/>
              </a:lnSpc>
              <a:buFont typeface="Arial"/>
              <a:buChar char="•"/>
            </a:pPr>
            <a:r>
              <a:rPr lang="en-US" sz="3734" spc="-138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Open-source and community-supported.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76212" y="1679673"/>
            <a:ext cx="14148912" cy="1501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3"/>
              </a:lnSpc>
            </a:pPr>
            <a:r>
              <a:rPr lang="en-US" sz="9233" spc="-34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History of Python</a:t>
            </a:r>
          </a:p>
        </p:txBody>
      </p:sp>
      <p:sp>
        <p:nvSpPr>
          <p:cNvPr id="4" name="Freeform 4"/>
          <p:cNvSpPr/>
          <p:nvPr/>
        </p:nvSpPr>
        <p:spPr>
          <a:xfrm>
            <a:off x="129989" y="282477"/>
            <a:ext cx="1492446" cy="1492446"/>
          </a:xfrm>
          <a:custGeom>
            <a:avLst/>
            <a:gdLst/>
            <a:ahLst/>
            <a:cxnLst/>
            <a:rect l="l" t="t" r="r" b="b"/>
            <a:pathLst>
              <a:path w="1492446" h="1492446">
                <a:moveTo>
                  <a:pt x="0" y="0"/>
                </a:moveTo>
                <a:lnTo>
                  <a:pt x="1492446" y="0"/>
                </a:lnTo>
                <a:lnTo>
                  <a:pt x="1492446" y="1492446"/>
                </a:lnTo>
                <a:lnTo>
                  <a:pt x="0" y="14924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674231" y="182305"/>
            <a:ext cx="1133895" cy="1127710"/>
          </a:xfrm>
          <a:custGeom>
            <a:avLst/>
            <a:gdLst/>
            <a:ahLst/>
            <a:cxnLst/>
            <a:rect l="l" t="t" r="r" b="b"/>
            <a:pathLst>
              <a:path w="1133895" h="1127710">
                <a:moveTo>
                  <a:pt x="0" y="0"/>
                </a:moveTo>
                <a:lnTo>
                  <a:pt x="1133894" y="0"/>
                </a:lnTo>
                <a:lnTo>
                  <a:pt x="1133894" y="1127710"/>
                </a:lnTo>
                <a:lnTo>
                  <a:pt x="0" y="11277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867760" y="4061490"/>
            <a:ext cx="13667640" cy="4097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77240" lvl="1" indent="-388620" algn="l">
              <a:lnSpc>
                <a:spcPts val="4680"/>
              </a:lnSpc>
              <a:buFont typeface="Arial"/>
              <a:buChar char="•"/>
            </a:pPr>
            <a:r>
              <a:rPr lang="en-US" sz="3600" spc="-133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Python was created by Guido van Rossum in the late 1980s.</a:t>
            </a:r>
          </a:p>
          <a:p>
            <a:pPr marL="777240" lvl="1" indent="-388620" algn="l">
              <a:lnSpc>
                <a:spcPts val="4680"/>
              </a:lnSpc>
              <a:buFont typeface="Arial"/>
              <a:buChar char="•"/>
            </a:pPr>
            <a:r>
              <a:rPr lang="en-US" sz="3600" spc="-133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Officially released in 1991.</a:t>
            </a:r>
          </a:p>
          <a:p>
            <a:pPr marL="777240" lvl="1" indent="-388620" algn="l">
              <a:lnSpc>
                <a:spcPts val="4680"/>
              </a:lnSpc>
              <a:buFont typeface="Arial"/>
              <a:buChar char="•"/>
            </a:pPr>
            <a:r>
              <a:rPr lang="en-US" sz="3600" spc="-133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Named after the British comedy group "Monty Python".</a:t>
            </a:r>
          </a:p>
          <a:p>
            <a:pPr marL="777240" lvl="1" indent="-388620" algn="l">
              <a:lnSpc>
                <a:spcPts val="4680"/>
              </a:lnSpc>
              <a:buFont typeface="Arial"/>
              <a:buChar char="•"/>
            </a:pPr>
            <a:r>
              <a:rPr lang="en-US" sz="3600" spc="-133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Major versions:</a:t>
            </a:r>
          </a:p>
          <a:p>
            <a:pPr algn="l">
              <a:lnSpc>
                <a:spcPts val="4420"/>
              </a:lnSpc>
            </a:pPr>
            <a:r>
              <a:rPr lang="en-US" sz="3400" spc="-125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      1. Python 2.0 (2000): in 2000 introduced major feature</a:t>
            </a:r>
          </a:p>
          <a:p>
            <a:pPr algn="l">
              <a:lnSpc>
                <a:spcPts val="4420"/>
              </a:lnSpc>
            </a:pPr>
            <a:r>
              <a:rPr lang="en-US" sz="3400" spc="-125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      2.Python 3.0 (2008): (Py3k) released in 2008 with modern syntax</a:t>
            </a:r>
          </a:p>
          <a:p>
            <a:pPr marL="777240" lvl="1" indent="-388620" algn="l">
              <a:lnSpc>
                <a:spcPts val="4680"/>
              </a:lnSpc>
              <a:buFont typeface="Arial"/>
              <a:buChar char="•"/>
            </a:pPr>
            <a:r>
              <a:rPr lang="en-US" sz="3600" spc="-133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Constantly evolving with regular updates.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377075" y="3659770"/>
            <a:ext cx="11553706" cy="3376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5187" lvl="1" indent="-442594" algn="l">
              <a:lnSpc>
                <a:spcPts val="5329"/>
              </a:lnSpc>
              <a:buFont typeface="Arial"/>
              <a:buChar char="•"/>
            </a:pPr>
            <a:r>
              <a:rPr lang="en-US" sz="4099" spc="-151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Easy-to-learn syntax</a:t>
            </a:r>
          </a:p>
          <a:p>
            <a:pPr marL="885187" lvl="1" indent="-442594" algn="l">
              <a:lnSpc>
                <a:spcPts val="5329"/>
              </a:lnSpc>
              <a:buFont typeface="Arial"/>
              <a:buChar char="•"/>
            </a:pPr>
            <a:r>
              <a:rPr lang="en-US" sz="4099" spc="-151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Interpreted language (no compilation needed)</a:t>
            </a:r>
          </a:p>
          <a:p>
            <a:pPr marL="885187" lvl="1" indent="-442594" algn="l">
              <a:lnSpc>
                <a:spcPts val="5329"/>
              </a:lnSpc>
              <a:buFont typeface="Arial"/>
              <a:buChar char="•"/>
            </a:pPr>
            <a:r>
              <a:rPr lang="en-US" sz="4099" spc="-151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Dynamically typed</a:t>
            </a:r>
          </a:p>
          <a:p>
            <a:pPr marL="885187" lvl="1" indent="-442594" algn="l">
              <a:lnSpc>
                <a:spcPts val="5329"/>
              </a:lnSpc>
              <a:buFont typeface="Arial"/>
              <a:buChar char="•"/>
            </a:pPr>
            <a:r>
              <a:rPr lang="en-US" sz="4099" spc="-151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Large standard library</a:t>
            </a:r>
          </a:p>
          <a:p>
            <a:pPr marL="885187" lvl="1" indent="-442594" algn="l">
              <a:lnSpc>
                <a:spcPts val="5329"/>
              </a:lnSpc>
              <a:buFont typeface="Arial"/>
              <a:buChar char="•"/>
            </a:pPr>
            <a:r>
              <a:rPr lang="en-US" sz="4099" spc="-151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Extensible with other languages like C/C++</a:t>
            </a:r>
          </a:p>
        </p:txBody>
      </p:sp>
      <p:sp>
        <p:nvSpPr>
          <p:cNvPr id="4" name="Freeform 4"/>
          <p:cNvSpPr/>
          <p:nvPr/>
        </p:nvSpPr>
        <p:spPr>
          <a:xfrm>
            <a:off x="657909" y="1703807"/>
            <a:ext cx="1719166" cy="1603513"/>
          </a:xfrm>
          <a:custGeom>
            <a:avLst/>
            <a:gdLst/>
            <a:ahLst/>
            <a:cxnLst/>
            <a:rect l="l" t="t" r="r" b="b"/>
            <a:pathLst>
              <a:path w="1719166" h="1603513">
                <a:moveTo>
                  <a:pt x="0" y="0"/>
                </a:moveTo>
                <a:lnTo>
                  <a:pt x="1719165" y="0"/>
                </a:lnTo>
                <a:lnTo>
                  <a:pt x="1719165" y="1603513"/>
                </a:lnTo>
                <a:lnTo>
                  <a:pt x="0" y="16035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52391" y="1849647"/>
            <a:ext cx="13478390" cy="13118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484"/>
              </a:lnSpc>
              <a:spcBef>
                <a:spcPct val="0"/>
              </a:spcBef>
            </a:pPr>
            <a:r>
              <a:rPr lang="en-US" sz="6600" spc="-326" dirty="0">
                <a:solidFill>
                  <a:srgbClr val="FFFFFF"/>
                </a:solidFill>
                <a:latin typeface="DejaVu Serif"/>
                <a:ea typeface="DejaVu Serif"/>
                <a:cs typeface="DejaVu Serif"/>
                <a:sym typeface="DejaVu Serif"/>
              </a:rPr>
              <a:t>Key Features of Python</a:t>
            </a:r>
          </a:p>
        </p:txBody>
      </p:sp>
      <p:sp>
        <p:nvSpPr>
          <p:cNvPr id="6" name="Freeform 6"/>
          <p:cNvSpPr/>
          <p:nvPr/>
        </p:nvSpPr>
        <p:spPr>
          <a:xfrm>
            <a:off x="16674231" y="182305"/>
            <a:ext cx="1133895" cy="1127710"/>
          </a:xfrm>
          <a:custGeom>
            <a:avLst/>
            <a:gdLst/>
            <a:ahLst/>
            <a:cxnLst/>
            <a:rect l="l" t="t" r="r" b="b"/>
            <a:pathLst>
              <a:path w="1133895" h="1127710">
                <a:moveTo>
                  <a:pt x="0" y="0"/>
                </a:moveTo>
                <a:lnTo>
                  <a:pt x="1133894" y="0"/>
                </a:lnTo>
                <a:lnTo>
                  <a:pt x="1133894" y="1127710"/>
                </a:lnTo>
                <a:lnTo>
                  <a:pt x="0" y="11277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74231" y="182305"/>
            <a:ext cx="1133895" cy="1127710"/>
          </a:xfrm>
          <a:custGeom>
            <a:avLst/>
            <a:gdLst/>
            <a:ahLst/>
            <a:cxnLst/>
            <a:rect l="l" t="t" r="r" b="b"/>
            <a:pathLst>
              <a:path w="1133895" h="1127710">
                <a:moveTo>
                  <a:pt x="0" y="0"/>
                </a:moveTo>
                <a:lnTo>
                  <a:pt x="1133894" y="0"/>
                </a:lnTo>
                <a:lnTo>
                  <a:pt x="1133894" y="1127710"/>
                </a:lnTo>
                <a:lnTo>
                  <a:pt x="0" y="11277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75301" y="56997"/>
            <a:ext cx="5981439" cy="10173007"/>
          </a:xfrm>
          <a:custGeom>
            <a:avLst/>
            <a:gdLst/>
            <a:ahLst/>
            <a:cxnLst/>
            <a:rect l="l" t="t" r="r" b="b"/>
            <a:pathLst>
              <a:path w="5981439" h="10173007">
                <a:moveTo>
                  <a:pt x="0" y="0"/>
                </a:moveTo>
                <a:lnTo>
                  <a:pt x="5981439" y="0"/>
                </a:lnTo>
                <a:lnTo>
                  <a:pt x="5981439" y="10173006"/>
                </a:lnTo>
                <a:lnTo>
                  <a:pt x="0" y="101730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656" r="-6656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708558" y="2447519"/>
            <a:ext cx="10369642" cy="45091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15" lvl="1" indent="-302257" algn="just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Definition: Created with def keyword followed by name and parameters.</a:t>
            </a:r>
          </a:p>
          <a:p>
            <a:pPr marL="604515" lvl="1" indent="-302257" algn="just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Parameters: Placeholders for values passed to functions.   </a:t>
            </a:r>
          </a:p>
          <a:p>
            <a:pPr marL="604515" lvl="1" indent="-302257" algn="just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Arguments: Actual values passed to functions.</a:t>
            </a:r>
          </a:p>
          <a:p>
            <a:pPr marL="604515" lvl="1" indent="-302257" algn="just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block of reusable code that performs a specific task.</a:t>
            </a:r>
          </a:p>
          <a:p>
            <a:pPr marL="604515" lvl="1" indent="-302257" algn="just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Helps in breaking code into smaller, manageable parts.</a:t>
            </a:r>
          </a:p>
          <a:p>
            <a:pPr algn="just">
              <a:lnSpc>
                <a:spcPts val="3919"/>
              </a:lnSpc>
            </a:pPr>
            <a:endParaRPr lang="en-US" sz="2799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>
              <a:lnSpc>
                <a:spcPts val="4339"/>
              </a:lnSpc>
              <a:spcBef>
                <a:spcPct val="0"/>
              </a:spcBef>
            </a:pPr>
            <a:endParaRPr lang="en-US" sz="2799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>
              <a:lnSpc>
                <a:spcPts val="3919"/>
              </a:lnSpc>
              <a:spcBef>
                <a:spcPct val="0"/>
              </a:spcBef>
            </a:pPr>
            <a:endParaRPr lang="en-US" sz="2799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6213153" y="6619451"/>
            <a:ext cx="10801149" cy="2057362"/>
          </a:xfrm>
          <a:custGeom>
            <a:avLst/>
            <a:gdLst/>
            <a:ahLst/>
            <a:cxnLst/>
            <a:rect l="l" t="t" r="r" b="b"/>
            <a:pathLst>
              <a:path w="10801149" h="2057362">
                <a:moveTo>
                  <a:pt x="0" y="0"/>
                </a:moveTo>
                <a:lnTo>
                  <a:pt x="10801149" y="0"/>
                </a:lnTo>
                <a:lnTo>
                  <a:pt x="10801149" y="2057362"/>
                </a:lnTo>
                <a:lnTo>
                  <a:pt x="0" y="20573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082326" y="860460"/>
            <a:ext cx="13905035" cy="1288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87"/>
              </a:lnSpc>
            </a:pPr>
            <a:r>
              <a:rPr lang="en-US" sz="9233" spc="-341">
                <a:solidFill>
                  <a:srgbClr val="FFFFFF"/>
                </a:solidFill>
                <a:latin typeface="DejaVu Serif"/>
                <a:ea typeface="DejaVu Serif"/>
                <a:cs typeface="DejaVu Serif"/>
                <a:sym typeface="DejaVu Serif"/>
              </a:rPr>
              <a:t> Functions in Python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13153" y="5900787"/>
            <a:ext cx="2125028" cy="577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9"/>
              </a:lnSpc>
              <a:spcBef>
                <a:spcPct val="0"/>
              </a:spcBef>
            </a:pPr>
            <a:r>
              <a:rPr lang="en-US" sz="3699" b="1" spc="-136" dirty="0" err="1">
                <a:solidFill>
                  <a:srgbClr val="FFFFFF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Exampe</a:t>
            </a:r>
            <a:endParaRPr lang="en-US" sz="3699" b="1" spc="-136" dirty="0">
              <a:solidFill>
                <a:srgbClr val="FFFFFF"/>
              </a:solidFill>
              <a:latin typeface="DejaVu Sans Bold"/>
              <a:ea typeface="DejaVu Sans Bold"/>
              <a:cs typeface="DejaVu Sans Bold"/>
              <a:sym typeface="DejaVu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213153" y="8958493"/>
            <a:ext cx="5140647" cy="5234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  <a:spcBef>
                <a:spcPct val="0"/>
              </a:spcBef>
            </a:pPr>
            <a:r>
              <a:rPr lang="en-US" sz="3399" b="1" spc="-125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Output</a:t>
            </a:r>
            <a:r>
              <a:rPr lang="en-US" sz="3399" spc="-125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:   “Hello, </a:t>
            </a:r>
            <a:r>
              <a:rPr lang="en-US" sz="3399" spc="-125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Ritam</a:t>
            </a:r>
            <a:r>
              <a:rPr lang="en-US" sz="3399" spc="-125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”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74231" y="182305"/>
            <a:ext cx="1133895" cy="1127710"/>
          </a:xfrm>
          <a:custGeom>
            <a:avLst/>
            <a:gdLst/>
            <a:ahLst/>
            <a:cxnLst/>
            <a:rect l="l" t="t" r="r" b="b"/>
            <a:pathLst>
              <a:path w="1133895" h="1127710">
                <a:moveTo>
                  <a:pt x="0" y="0"/>
                </a:moveTo>
                <a:lnTo>
                  <a:pt x="1133894" y="0"/>
                </a:lnTo>
                <a:lnTo>
                  <a:pt x="1133894" y="1127710"/>
                </a:lnTo>
                <a:lnTo>
                  <a:pt x="0" y="11277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41982" y="1152975"/>
            <a:ext cx="905942" cy="1115006"/>
          </a:xfrm>
          <a:custGeom>
            <a:avLst/>
            <a:gdLst/>
            <a:ahLst/>
            <a:cxnLst/>
            <a:rect l="l" t="t" r="r" b="b"/>
            <a:pathLst>
              <a:path w="905942" h="1115006">
                <a:moveTo>
                  <a:pt x="0" y="0"/>
                </a:moveTo>
                <a:lnTo>
                  <a:pt x="905943" y="0"/>
                </a:lnTo>
                <a:lnTo>
                  <a:pt x="905943" y="1115006"/>
                </a:lnTo>
                <a:lnTo>
                  <a:pt x="0" y="11150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982085" y="1067250"/>
            <a:ext cx="10337846" cy="132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19"/>
              </a:lnSpc>
            </a:pPr>
            <a:r>
              <a:rPr lang="en-US" sz="8168" spc="-302">
                <a:solidFill>
                  <a:srgbClr val="FFFFFF"/>
                </a:solidFill>
                <a:latin typeface="DejaVu Serif"/>
                <a:ea typeface="DejaVu Serif"/>
                <a:cs typeface="DejaVu Serif"/>
                <a:sym typeface="DejaVu Serif"/>
              </a:rPr>
              <a:t>Types of Functions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94954" y="3120384"/>
            <a:ext cx="16345436" cy="466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199"/>
              </a:lnSpc>
              <a:buFont typeface="Arial"/>
              <a:buChar char="•"/>
            </a:pPr>
            <a:r>
              <a:rPr lang="en-US" sz="3999" spc="-14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Built-in Functions: print(), len(), range() etc.</a:t>
            </a:r>
          </a:p>
          <a:p>
            <a:pPr marL="863599" lvl="1" indent="-431800" algn="l">
              <a:lnSpc>
                <a:spcPts val="5199"/>
              </a:lnSpc>
              <a:buFont typeface="Arial"/>
              <a:buChar char="•"/>
            </a:pPr>
            <a:r>
              <a:rPr lang="en-US" sz="3999" spc="-14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User-defined Functions: Created by the user using def keyword.</a:t>
            </a:r>
          </a:p>
          <a:p>
            <a:pPr marL="863599" lvl="1" indent="-431800" algn="l">
              <a:lnSpc>
                <a:spcPts val="5199"/>
              </a:lnSpc>
              <a:buFont typeface="Arial"/>
              <a:buChar char="•"/>
            </a:pPr>
            <a:r>
              <a:rPr lang="en-US" sz="3999" spc="-14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Lambda Functions: Anonymous, one-liner function</a:t>
            </a:r>
          </a:p>
          <a:p>
            <a:pPr marL="863599" lvl="1" indent="-431800" algn="l">
              <a:lnSpc>
                <a:spcPts val="5199"/>
              </a:lnSpc>
              <a:buFont typeface="Arial"/>
              <a:buChar char="•"/>
            </a:pPr>
            <a:r>
              <a:rPr lang="en-US" sz="3999" spc="-14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Function Arguments: Positional, keyword, default, variable-length.</a:t>
            </a:r>
          </a:p>
          <a:p>
            <a:pPr marL="863599" lvl="1" indent="-431800" algn="l">
              <a:lnSpc>
                <a:spcPts val="5199"/>
              </a:lnSpc>
              <a:buFont typeface="Arial"/>
              <a:buChar char="•"/>
            </a:pPr>
            <a:r>
              <a:rPr lang="en-US" sz="3999" spc="-14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Function Overloading: Achieved through default and variable-length arguments.</a:t>
            </a:r>
          </a:p>
          <a:p>
            <a:pPr algn="l">
              <a:lnSpc>
                <a:spcPts val="5199"/>
              </a:lnSpc>
            </a:pPr>
            <a:endParaRPr lang="en-US" sz="3999" spc="-14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74231" y="182305"/>
            <a:ext cx="1133895" cy="1127710"/>
          </a:xfrm>
          <a:custGeom>
            <a:avLst/>
            <a:gdLst/>
            <a:ahLst/>
            <a:cxnLst/>
            <a:rect l="l" t="t" r="r" b="b"/>
            <a:pathLst>
              <a:path w="1133895" h="1127710">
                <a:moveTo>
                  <a:pt x="0" y="0"/>
                </a:moveTo>
                <a:lnTo>
                  <a:pt x="1133894" y="0"/>
                </a:lnTo>
                <a:lnTo>
                  <a:pt x="1133894" y="1127710"/>
                </a:lnTo>
                <a:lnTo>
                  <a:pt x="0" y="11277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570" y="182305"/>
            <a:ext cx="4651364" cy="2797761"/>
          </a:xfrm>
          <a:custGeom>
            <a:avLst/>
            <a:gdLst/>
            <a:ahLst/>
            <a:cxnLst/>
            <a:rect l="l" t="t" r="r" b="b"/>
            <a:pathLst>
              <a:path w="4651364" h="2797761">
                <a:moveTo>
                  <a:pt x="0" y="0"/>
                </a:moveTo>
                <a:lnTo>
                  <a:pt x="4651365" y="0"/>
                </a:lnTo>
                <a:lnTo>
                  <a:pt x="4651365" y="2797761"/>
                </a:lnTo>
                <a:lnTo>
                  <a:pt x="0" y="27977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029200" y="923925"/>
            <a:ext cx="10845682" cy="1441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003"/>
              </a:lnSpc>
              <a:spcBef>
                <a:spcPct val="0"/>
              </a:spcBef>
            </a:pPr>
            <a:r>
              <a:rPr lang="en-US" sz="9233" spc="-341" dirty="0">
                <a:solidFill>
                  <a:srgbClr val="FFFFFF"/>
                </a:solidFill>
                <a:latin typeface="DejaVu Serif"/>
                <a:ea typeface="DejaVu Serif"/>
                <a:cs typeface="DejaVu Serif"/>
                <a:sym typeface="DejaVu Serif"/>
              </a:rPr>
              <a:t>Modules in Python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637592" y="2726390"/>
            <a:ext cx="11093351" cy="741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4550"/>
              </a:lnSpc>
              <a:buFont typeface="Arial"/>
              <a:buChar char="•"/>
            </a:pPr>
            <a:r>
              <a:rPr lang="en-US" sz="3500" spc="-12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 module is a file containing Python code (functions, variables, classes). </a:t>
            </a:r>
          </a:p>
          <a:p>
            <a:pPr marL="755651" lvl="1" indent="-377825" algn="l">
              <a:lnSpc>
                <a:spcPts val="4550"/>
              </a:lnSpc>
              <a:buFont typeface="Arial"/>
              <a:buChar char="•"/>
            </a:pPr>
            <a:r>
              <a:rPr lang="en-US" sz="3500" spc="-12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Purpose: Organize code into reusable and manageable units</a:t>
            </a:r>
          </a:p>
          <a:p>
            <a:pPr marL="755651" lvl="1" indent="-377825" algn="l">
              <a:lnSpc>
                <a:spcPts val="4550"/>
              </a:lnSpc>
              <a:buFont typeface="Arial"/>
              <a:buChar char="•"/>
            </a:pPr>
            <a:r>
              <a:rPr lang="en-US" sz="3500" spc="-12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Promotes code reuse and modular programming.</a:t>
            </a:r>
          </a:p>
          <a:p>
            <a:pPr marL="755651" lvl="1" indent="-377825" algn="l">
              <a:lnSpc>
                <a:spcPts val="4550"/>
              </a:lnSpc>
              <a:buFont typeface="Arial"/>
              <a:buChar char="•"/>
            </a:pPr>
            <a:r>
              <a:rPr lang="en-US" sz="3500" spc="-12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Third-Party Modules: External modules available via package managers (pip).</a:t>
            </a:r>
          </a:p>
          <a:p>
            <a:pPr marL="755651" lvl="1" indent="-377825" algn="l">
              <a:lnSpc>
                <a:spcPts val="4550"/>
              </a:lnSpc>
              <a:buFont typeface="Arial"/>
              <a:buChar char="•"/>
            </a:pPr>
            <a:r>
              <a:rPr lang="en-US" sz="3500" spc="-12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Can import built-in or custom modules.</a:t>
            </a:r>
          </a:p>
          <a:p>
            <a:pPr marL="755651" lvl="1" indent="-377825" algn="l">
              <a:lnSpc>
                <a:spcPts val="4550"/>
              </a:lnSpc>
              <a:buFont typeface="Arial"/>
              <a:buChar char="•"/>
            </a:pPr>
            <a:r>
              <a:rPr lang="en-US" sz="3500" spc="-12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Creating Modules: Write your own modules for custom functionality.</a:t>
            </a:r>
          </a:p>
          <a:p>
            <a:pPr marL="755651" lvl="1" indent="-377825" algn="l">
              <a:lnSpc>
                <a:spcPts val="4550"/>
              </a:lnSpc>
              <a:buFont typeface="Arial"/>
              <a:buChar char="•"/>
            </a:pPr>
            <a:r>
              <a:rPr lang="en-US" sz="3500" spc="-12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Usage: Access module contents using dot notation (module.function()).</a:t>
            </a:r>
          </a:p>
          <a:p>
            <a:pPr algn="l">
              <a:lnSpc>
                <a:spcPts val="4550"/>
              </a:lnSpc>
            </a:pPr>
            <a:endParaRPr lang="en-US" sz="3500" spc="-129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43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43843" y="1196950"/>
            <a:ext cx="11264983" cy="1353204"/>
          </a:xfrm>
          <a:custGeom>
            <a:avLst/>
            <a:gdLst/>
            <a:ahLst/>
            <a:cxnLst/>
            <a:rect l="l" t="t" r="r" b="b"/>
            <a:pathLst>
              <a:path w="11264983" h="1353204">
                <a:moveTo>
                  <a:pt x="0" y="0"/>
                </a:moveTo>
                <a:lnTo>
                  <a:pt x="11264983" y="0"/>
                </a:lnTo>
                <a:lnTo>
                  <a:pt x="11264983" y="1353204"/>
                </a:lnTo>
                <a:lnTo>
                  <a:pt x="0" y="1353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/>
          <p:cNvSpPr/>
          <p:nvPr/>
        </p:nvSpPr>
        <p:spPr>
          <a:xfrm>
            <a:off x="16674231" y="182305"/>
            <a:ext cx="1133895" cy="1127710"/>
          </a:xfrm>
          <a:custGeom>
            <a:avLst/>
            <a:gdLst/>
            <a:ahLst/>
            <a:cxnLst/>
            <a:rect l="l" t="t" r="r" b="b"/>
            <a:pathLst>
              <a:path w="1133895" h="1127710">
                <a:moveTo>
                  <a:pt x="0" y="0"/>
                </a:moveTo>
                <a:lnTo>
                  <a:pt x="1133894" y="0"/>
                </a:lnTo>
                <a:lnTo>
                  <a:pt x="1133894" y="1127710"/>
                </a:lnTo>
                <a:lnTo>
                  <a:pt x="0" y="1127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6110" y="0"/>
            <a:ext cx="2224166" cy="2086672"/>
          </a:xfrm>
          <a:custGeom>
            <a:avLst/>
            <a:gdLst/>
            <a:ahLst/>
            <a:cxnLst/>
            <a:rect l="l" t="t" r="r" b="b"/>
            <a:pathLst>
              <a:path w="2224166" h="2086672">
                <a:moveTo>
                  <a:pt x="0" y="0"/>
                </a:moveTo>
                <a:lnTo>
                  <a:pt x="2224166" y="0"/>
                </a:lnTo>
                <a:lnTo>
                  <a:pt x="2224166" y="2086672"/>
                </a:lnTo>
                <a:lnTo>
                  <a:pt x="0" y="20866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375761" y="6086344"/>
            <a:ext cx="10801149" cy="1310739"/>
          </a:xfrm>
          <a:custGeom>
            <a:avLst/>
            <a:gdLst/>
            <a:ahLst/>
            <a:cxnLst/>
            <a:rect l="l" t="t" r="r" b="b"/>
            <a:pathLst>
              <a:path w="10801149" h="1310739">
                <a:moveTo>
                  <a:pt x="0" y="0"/>
                </a:moveTo>
                <a:lnTo>
                  <a:pt x="10801149" y="0"/>
                </a:lnTo>
                <a:lnTo>
                  <a:pt x="10801149" y="1310738"/>
                </a:lnTo>
                <a:lnTo>
                  <a:pt x="0" y="13107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375761" y="8439053"/>
            <a:ext cx="10776025" cy="1321904"/>
          </a:xfrm>
          <a:custGeom>
            <a:avLst/>
            <a:gdLst/>
            <a:ahLst/>
            <a:cxnLst/>
            <a:rect l="l" t="t" r="r" b="b"/>
            <a:pathLst>
              <a:path w="10776025" h="1321904">
                <a:moveTo>
                  <a:pt x="0" y="0"/>
                </a:moveTo>
                <a:lnTo>
                  <a:pt x="10776024" y="0"/>
                </a:lnTo>
                <a:lnTo>
                  <a:pt x="10776024" y="1321904"/>
                </a:lnTo>
                <a:lnTo>
                  <a:pt x="0" y="13219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776422" y="4677661"/>
            <a:ext cx="9273439" cy="7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lang="en-US" sz="4500" b="1" spc="-166" dirty="0">
                <a:solidFill>
                  <a:srgbClr val="FFFFFF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Creating Your Own Module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76422" y="297939"/>
            <a:ext cx="6990756" cy="7453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20"/>
              </a:lnSpc>
            </a:pPr>
            <a:r>
              <a:rPr lang="en-US" sz="4514" b="1" dirty="0">
                <a:solidFill>
                  <a:srgbClr val="FFFFFF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Importing Modules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22771" y="2607426"/>
            <a:ext cx="13897809" cy="1194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4111" lvl="1" indent="-347055" algn="l">
              <a:lnSpc>
                <a:spcPts val="4500"/>
              </a:lnSpc>
              <a:buFont typeface="Arial"/>
              <a:buChar char="•"/>
            </a:pPr>
            <a:r>
              <a:rPr lang="en-US" sz="3214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import keyword to access functions/objects from another file/module.</a:t>
            </a:r>
          </a:p>
          <a:p>
            <a:pPr marL="694111" lvl="1" indent="-347055" algn="l">
              <a:lnSpc>
                <a:spcPts val="4500"/>
              </a:lnSpc>
              <a:buFont typeface="Arial"/>
              <a:buChar char="•"/>
            </a:pPr>
            <a:r>
              <a:rPr lang="en-US" sz="3214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Can also use from module import function.</a:t>
            </a:r>
          </a:p>
        </p:txBody>
      </p:sp>
      <p:sp>
        <p:nvSpPr>
          <p:cNvPr id="11" name="AutoShape 11"/>
          <p:cNvSpPr/>
          <p:nvPr/>
        </p:nvSpPr>
        <p:spPr>
          <a:xfrm flipV="1">
            <a:off x="0" y="4558160"/>
            <a:ext cx="18288000" cy="1"/>
          </a:xfrm>
          <a:prstGeom prst="line">
            <a:avLst/>
          </a:prstGeom>
          <a:ln w="38100" cap="flat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3375761" y="5374389"/>
            <a:ext cx="3126462" cy="59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3600" spc="-133">
                <a:solidFill>
                  <a:srgbClr val="FFFFFF"/>
                </a:solidFill>
                <a:latin typeface="DejaVu Serif"/>
                <a:ea typeface="DejaVu Serif"/>
                <a:cs typeface="DejaVu Serif"/>
                <a:sym typeface="DejaVu Serif"/>
              </a:rPr>
              <a:t>my_module.py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75761" y="7598028"/>
            <a:ext cx="2339239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3600" spc="-133" dirty="0">
                <a:solidFill>
                  <a:srgbClr val="FFFFFF"/>
                </a:solidFill>
                <a:latin typeface="DejaVu Serif"/>
                <a:ea typeface="DejaVu Serif"/>
                <a:cs typeface="DejaVu Serif"/>
                <a:sym typeface="DejaVu Serif"/>
              </a:rPr>
              <a:t>main.py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85764" y="1028700"/>
            <a:ext cx="1357320" cy="1357320"/>
          </a:xfrm>
          <a:custGeom>
            <a:avLst/>
            <a:gdLst/>
            <a:ahLst/>
            <a:cxnLst/>
            <a:rect l="l" t="t" r="r" b="b"/>
            <a:pathLst>
              <a:path w="1357320" h="1357320">
                <a:moveTo>
                  <a:pt x="0" y="0"/>
                </a:moveTo>
                <a:lnTo>
                  <a:pt x="1357320" y="0"/>
                </a:lnTo>
                <a:lnTo>
                  <a:pt x="1357320" y="1357320"/>
                </a:lnTo>
                <a:lnTo>
                  <a:pt x="0" y="1357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40494" y="2047229"/>
            <a:ext cx="15776377" cy="270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1" lvl="1" indent="-431801" algn="l">
              <a:lnSpc>
                <a:spcPts val="5200"/>
              </a:lnSpc>
              <a:buFont typeface="Arial"/>
              <a:buChar char="•"/>
            </a:pPr>
            <a:r>
              <a:rPr lang="en-US" sz="4000" spc="-14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Python is a beginner-friendly language with powerful features.</a:t>
            </a:r>
          </a:p>
          <a:p>
            <a:pPr marL="863601" lvl="1" indent="-431801" algn="l">
              <a:lnSpc>
                <a:spcPts val="5200"/>
              </a:lnSpc>
              <a:buFont typeface="Arial"/>
              <a:buChar char="•"/>
            </a:pPr>
            <a:r>
              <a:rPr lang="en-US" sz="4000" spc="-14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Functions help break down code and reuse logic.</a:t>
            </a:r>
          </a:p>
          <a:p>
            <a:pPr marL="863601" lvl="1" indent="-431801" algn="l">
              <a:lnSpc>
                <a:spcPts val="5200"/>
              </a:lnSpc>
              <a:buFont typeface="Arial"/>
              <a:buChar char="•"/>
            </a:pPr>
            <a:r>
              <a:rPr lang="en-US" sz="4000" spc="-14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Modules organize and structure large codebases.</a:t>
            </a:r>
          </a:p>
          <a:p>
            <a:pPr marL="863601" lvl="1" indent="-431801" algn="l">
              <a:lnSpc>
                <a:spcPts val="5200"/>
              </a:lnSpc>
              <a:buFont typeface="Arial"/>
              <a:buChar char="•"/>
            </a:pPr>
            <a:r>
              <a:rPr lang="en-US" sz="4000" spc="-14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Mastering these concepts forms the foundation of Python programming.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641385"/>
            <a:ext cx="8199691" cy="1511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3"/>
              </a:lnSpc>
              <a:spcBef>
                <a:spcPct val="0"/>
              </a:spcBef>
            </a:pPr>
            <a:r>
              <a:rPr lang="en-US" sz="9233" spc="-341">
                <a:solidFill>
                  <a:srgbClr val="FFFFFF"/>
                </a:solidFill>
                <a:latin typeface="DejaVu Serif"/>
                <a:ea typeface="DejaVu Serif"/>
                <a:cs typeface="DejaVu Serif"/>
                <a:sym typeface="DejaVu Serif"/>
              </a:rPr>
              <a:t>Conclusion</a:t>
            </a:r>
          </a:p>
        </p:txBody>
      </p:sp>
      <p:sp>
        <p:nvSpPr>
          <p:cNvPr id="6" name="Freeform 6"/>
          <p:cNvSpPr/>
          <p:nvPr/>
        </p:nvSpPr>
        <p:spPr>
          <a:xfrm>
            <a:off x="16674231" y="182305"/>
            <a:ext cx="1133895" cy="1127710"/>
          </a:xfrm>
          <a:custGeom>
            <a:avLst/>
            <a:gdLst/>
            <a:ahLst/>
            <a:cxnLst/>
            <a:rect l="l" t="t" r="r" b="b"/>
            <a:pathLst>
              <a:path w="1133895" h="1127710">
                <a:moveTo>
                  <a:pt x="0" y="0"/>
                </a:moveTo>
                <a:lnTo>
                  <a:pt x="1133894" y="0"/>
                </a:lnTo>
                <a:lnTo>
                  <a:pt x="1133894" y="1127710"/>
                </a:lnTo>
                <a:lnTo>
                  <a:pt x="0" y="11277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161752" y="4672954"/>
            <a:ext cx="6352806" cy="13814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484"/>
              </a:lnSpc>
              <a:spcBef>
                <a:spcPct val="0"/>
              </a:spcBef>
            </a:pPr>
            <a:r>
              <a:rPr lang="en-US" sz="8833" spc="-326" dirty="0">
                <a:solidFill>
                  <a:srgbClr val="FFFFFF"/>
                </a:solidFill>
                <a:latin typeface="DejaVu Serif"/>
                <a:ea typeface="DejaVu Serif"/>
                <a:cs typeface="DejaVu Serif"/>
                <a:sym typeface="DejaVu Serif"/>
              </a:rPr>
              <a:t>Reference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91049" y="7335198"/>
            <a:ext cx="7823509" cy="653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4"/>
              </a:lnSpc>
              <a:spcBef>
                <a:spcPct val="0"/>
              </a:spcBef>
            </a:pPr>
            <a:r>
              <a:rPr lang="en-US" sz="4065" u="sng" spc="-150" dirty="0">
                <a:solidFill>
                  <a:srgbClr val="FFFFFF"/>
                </a:solidFill>
                <a:latin typeface="DejaVu Serif"/>
                <a:ea typeface="DejaVu Serif"/>
                <a:cs typeface="DejaVu Serif"/>
                <a:sym typeface="DejaVu Serif"/>
                <a:hlinkClick r:id="rId7" tooltip="https://en.wikipedia.org/wiki/History_of_Python"/>
              </a:rPr>
              <a:t>history of python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85048" y="6280463"/>
            <a:ext cx="7673352" cy="749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u="sng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hlinkClick r:id="rId8" tooltip="https://en.wikipedia.org/wiki/Python_(programming_language)"/>
              </a:rPr>
              <a:t>Python Programming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85048" y="8159872"/>
            <a:ext cx="9349752" cy="749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u="sng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hlinkClick r:id="rId9" tooltip="https://www.geeksforgeeks.org/history-of-python/"/>
              </a:rPr>
              <a:t>Geeks of geeks, history of python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450</Words>
  <Application>Microsoft Office PowerPoint</Application>
  <PresentationFormat>Custom</PresentationFormat>
  <Paragraphs>65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Arimo</vt:lpstr>
      <vt:lpstr>Open Sauce Italics</vt:lpstr>
      <vt:lpstr>Open Sauce</vt:lpstr>
      <vt:lpstr>Open Sauce Bold</vt:lpstr>
      <vt:lpstr>DejaVu Sans Bold</vt:lpstr>
      <vt:lpstr>Arial</vt:lpstr>
      <vt:lpstr>DejaVu Serif</vt:lpstr>
      <vt:lpstr>DejaVu Serif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Blue Gradient Modern Programmer Presentation</dc:title>
  <cp:lastModifiedBy>RITAM MONDAL</cp:lastModifiedBy>
  <cp:revision>2</cp:revision>
  <dcterms:created xsi:type="dcterms:W3CDTF">2006-08-16T00:00:00Z</dcterms:created>
  <dcterms:modified xsi:type="dcterms:W3CDTF">2025-06-07T10:54:05Z</dcterms:modified>
  <dc:identifier>DAGpqSjzO7k</dc:identifier>
</cp:coreProperties>
</file>